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bulkheas Sami M" initials="ASM" lastIdx="0" clrIdx="0">
    <p:extLst>
      <p:ext uri="{19B8F6BF-5375-455C-9EA6-DF929625EA0E}">
        <p15:presenceInfo xmlns:p15="http://schemas.microsoft.com/office/powerpoint/2012/main" userId="S-1-5-21-3151507965-1511538023-2697414875-1385416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94660"/>
  </p:normalViewPr>
  <p:slideViewPr>
    <p:cSldViewPr snapToGrid="0">
      <p:cViewPr varScale="1">
        <p:scale>
          <a:sx n="89" d="100"/>
          <a:sy n="89" d="100"/>
        </p:scale>
        <p:origin x="120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commentAuthors" Target="commentAuthors.xml"/><Relationship Id="rId14" Type="http://schemas.microsoft.com/office/2015/10/relationships/revisionInfo" Target="revisionInfo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421FC3-F0CC-4F3C-9ED7-C7895B02E2E0}" type="datetimeFigureOut">
              <a:rPr lang="en-US" smtClean="0"/>
              <a:t>4/11/2018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B11831-2B44-4855-A8D1-59B0C8568C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276616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p14:dur="250">
        <p15:prstTrans prst="airplane"/>
      </p:transition>
    </mc:Choice>
    <mc:Fallback xmlns="">
      <p:transition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421FC3-F0CC-4F3C-9ED7-C7895B02E2E0}" type="datetimeFigureOut">
              <a:rPr lang="en-US" smtClean="0"/>
              <a:t>4/11/2018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B11831-2B44-4855-A8D1-59B0C8568C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811583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p14:dur="250">
        <p15:prstTrans prst="airplane"/>
      </p:transition>
    </mc:Choice>
    <mc:Fallback xmlns="">
      <p:transition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421FC3-F0CC-4F3C-9ED7-C7895B02E2E0}" type="datetimeFigureOut">
              <a:rPr lang="en-US" smtClean="0"/>
              <a:t>4/11/2018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B11831-2B44-4855-A8D1-59B0C8568CF3}" type="slidenum">
              <a:rPr lang="en-US" smtClean="0"/>
              <a:t>‹#›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85750262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p14:dur="250">
        <p15:prstTrans prst="airplane"/>
      </p:transition>
    </mc:Choice>
    <mc:Fallback xmlns="">
      <p:transition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421FC3-F0CC-4F3C-9ED7-C7895B02E2E0}" type="datetimeFigureOut">
              <a:rPr lang="en-US" smtClean="0"/>
              <a:t>4/11/2018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B11831-2B44-4855-A8D1-59B0C8568C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897355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p14:dur="250">
        <p15:prstTrans prst="airplane"/>
      </p:transition>
    </mc:Choice>
    <mc:Fallback xmlns="">
      <p:transition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421FC3-F0CC-4F3C-9ED7-C7895B02E2E0}" type="datetimeFigureOut">
              <a:rPr lang="en-US" smtClean="0"/>
              <a:t>4/11/2018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B11831-2B44-4855-A8D1-59B0C8568CF3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7420980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p14:dur="250">
        <p15:prstTrans prst="airplane"/>
      </p:transition>
    </mc:Choice>
    <mc:Fallback xmlns="">
      <p:transition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421FC3-F0CC-4F3C-9ED7-C7895B02E2E0}" type="datetimeFigureOut">
              <a:rPr lang="en-US" smtClean="0"/>
              <a:t>4/11/2018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B11831-2B44-4855-A8D1-59B0C8568C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199095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p14:dur="250">
        <p15:prstTrans prst="airplane"/>
      </p:transition>
    </mc:Choice>
    <mc:Fallback xmlns="">
      <p:transition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421FC3-F0CC-4F3C-9ED7-C7895B02E2E0}" type="datetimeFigureOut">
              <a:rPr lang="en-US" smtClean="0"/>
              <a:t>4/11/2018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B11831-2B44-4855-A8D1-59B0C8568C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624839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p14:dur="250">
        <p15:prstTrans prst="airplane"/>
      </p:transition>
    </mc:Choice>
    <mc:Fallback xmlns="">
      <p:transition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421FC3-F0CC-4F3C-9ED7-C7895B02E2E0}" type="datetimeFigureOut">
              <a:rPr lang="en-US" smtClean="0"/>
              <a:t>4/11/2018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B11831-2B44-4855-A8D1-59B0C8568C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919506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p14:dur="250">
        <p15:prstTrans prst="airplane"/>
      </p:transition>
    </mc:Choice>
    <mc:Fallback xmlns="">
      <p:transition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421FC3-F0CC-4F3C-9ED7-C7895B02E2E0}" type="datetimeFigureOut">
              <a:rPr lang="en-US" smtClean="0"/>
              <a:t>4/11/2018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B11831-2B44-4855-A8D1-59B0C8568C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652303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p14:dur="250">
        <p15:prstTrans prst="airplane"/>
      </p:transition>
    </mc:Choice>
    <mc:Fallback xmlns="">
      <p:transition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421FC3-F0CC-4F3C-9ED7-C7895B02E2E0}" type="datetimeFigureOut">
              <a:rPr lang="en-US" smtClean="0"/>
              <a:t>4/11/2018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B11831-2B44-4855-A8D1-59B0C8568C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576041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p14:dur="250">
        <p15:prstTrans prst="airplane"/>
      </p:transition>
    </mc:Choice>
    <mc:Fallback xmlns="">
      <p:transition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421FC3-F0CC-4F3C-9ED7-C7895B02E2E0}" type="datetimeFigureOut">
              <a:rPr lang="en-US" smtClean="0"/>
              <a:t>4/11/2018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B11831-2B44-4855-A8D1-59B0C8568C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752213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p14:dur="250">
        <p15:prstTrans prst="airplane"/>
      </p:transition>
    </mc:Choice>
    <mc:Fallback xmlns="">
      <p:transition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421FC3-F0CC-4F3C-9ED7-C7895B02E2E0}" type="datetimeFigureOut">
              <a:rPr lang="en-US" smtClean="0"/>
              <a:t>4/11/2018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B11831-2B44-4855-A8D1-59B0C8568C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156401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p14:dur="250">
        <p15:prstTrans prst="airplane"/>
      </p:transition>
    </mc:Choice>
    <mc:Fallback xmlns="">
      <p:transition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421FC3-F0CC-4F3C-9ED7-C7895B02E2E0}" type="datetimeFigureOut">
              <a:rPr lang="en-US" smtClean="0"/>
              <a:t>4/11/2018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B11831-2B44-4855-A8D1-59B0C8568C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345195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p14:dur="250">
        <p15:prstTrans prst="airplane"/>
      </p:transition>
    </mc:Choice>
    <mc:Fallback xmlns="">
      <p:transition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421FC3-F0CC-4F3C-9ED7-C7895B02E2E0}" type="datetimeFigureOut">
              <a:rPr lang="en-US" smtClean="0"/>
              <a:t>4/11/2018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B11831-2B44-4855-A8D1-59B0C8568C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077107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p14:dur="250">
        <p15:prstTrans prst="airplane"/>
      </p:transition>
    </mc:Choice>
    <mc:Fallback xmlns="">
      <p:transition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421FC3-F0CC-4F3C-9ED7-C7895B02E2E0}" type="datetimeFigureOut">
              <a:rPr lang="en-US" smtClean="0"/>
              <a:t>4/11/2018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B11831-2B44-4855-A8D1-59B0C8568C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77628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p14:dur="250">
        <p15:prstTrans prst="airplane"/>
      </p:transition>
    </mc:Choice>
    <mc:Fallback xmlns="">
      <p:transition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421FC3-F0CC-4F3C-9ED7-C7895B02E2E0}" type="datetimeFigureOut">
              <a:rPr lang="en-US" smtClean="0"/>
              <a:t>4/11/2018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B11831-2B44-4855-A8D1-59B0C8568C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537663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p14:dur="250">
        <p15:prstTrans prst="airplane"/>
      </p:transition>
    </mc:Choice>
    <mc:Fallback xmlns="">
      <p:transition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421FC3-F0CC-4F3C-9ED7-C7895B02E2E0}" type="datetimeFigureOut">
              <a:rPr lang="en-US" smtClean="0"/>
              <a:t>4/11/2018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4AB11831-2B44-4855-A8D1-59B0C8568C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08688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p14:dur="250">
        <p15:prstTrans prst="airplane"/>
      </p:transition>
    </mc:Choice>
    <mc:Fallback xmlns="">
      <p:transition>
        <p:fade/>
      </p:transition>
    </mc:Fallback>
  </mc:AlternateConten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arriott.com/meeting-event-hotels/group-corporate-travel/groupCorp.mi?resLinkData=23rd%20HSCT%20Festival%5eWASOK%60HSCHSCA%60109.00%60USD%60false%604%607/2/18%607/8/18%606/2/18&amp;app=resvlink&amp;stop_mobi=yes" TargetMode="External"/><Relationship Id="rId2" Type="http://schemas.openxmlformats.org/officeDocument/2006/relationships/hyperlink" Target="http://www.marriott.com/meeting-event-hotels/group-corporate-travel/groupCorp.mi?resLinkData=23rd%20HSCF%20Group%5ewassp%60HSCHSCA|HSCHSCB|HSCHSCC|HSCHSCD%6099.00%60USD%60false%604%607/2/18%607/8/18%606/4/18&amp;app=resvlink&amp;stop_mobi=yes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8FD514-EB7B-4EE9-AF07-79E25C9C99E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40001" y="193639"/>
            <a:ext cx="6285948" cy="1780376"/>
          </a:xfrm>
          <a:solidFill>
            <a:srgbClr val="FFFFFF"/>
          </a:solidFill>
        </p:spPr>
        <p:txBody>
          <a:bodyPr>
            <a:normAutofit fontScale="90000"/>
          </a:bodyPr>
          <a:lstStyle/>
          <a:p>
            <a:pPr algn="ctr"/>
            <a:br>
              <a:rPr lang="en-US" dirty="0"/>
            </a:br>
            <a:r>
              <a:rPr lang="en-US" sz="4400" b="1" dirty="0">
                <a:solidFill>
                  <a:srgbClr val="FF0000"/>
                </a:solidFill>
                <a:highlight>
                  <a:srgbClr val="FFFFFF"/>
                </a:highlight>
                <a:latin typeface="Goudy Old Style" panose="02020502050305020303" pitchFamily="18" charset="0"/>
              </a:rPr>
              <a:t>Welcome to the 23</a:t>
            </a:r>
            <a:r>
              <a:rPr lang="en-US" sz="5300" b="1" baseline="30000" dirty="0">
                <a:solidFill>
                  <a:srgbClr val="FF0000"/>
                </a:solidFill>
                <a:highlight>
                  <a:srgbClr val="FFFFFF"/>
                </a:highlight>
                <a:latin typeface="Goudy Old Style" panose="02020502050305020303" pitchFamily="18" charset="0"/>
              </a:rPr>
              <a:t>rd</a:t>
            </a:r>
            <a:r>
              <a:rPr lang="en-US" sz="5300" b="1" dirty="0">
                <a:solidFill>
                  <a:srgbClr val="FF0000"/>
                </a:solidFill>
                <a:highlight>
                  <a:srgbClr val="FFFFFF"/>
                </a:highlight>
                <a:latin typeface="Goudy Old Style" panose="02020502050305020303" pitchFamily="18" charset="0"/>
              </a:rPr>
              <a:t> </a:t>
            </a:r>
            <a:r>
              <a:rPr lang="en-US" sz="4400" b="1" dirty="0">
                <a:solidFill>
                  <a:srgbClr val="FF0000"/>
                </a:solidFill>
                <a:highlight>
                  <a:srgbClr val="FFFFFF"/>
                </a:highlight>
                <a:latin typeface="Goudy Old Style" panose="02020502050305020303" pitchFamily="18" charset="0"/>
              </a:rPr>
              <a:t>Annual HSCF Festival</a:t>
            </a:r>
            <a:br>
              <a:rPr lang="en-US" sz="4400" b="1" dirty="0">
                <a:solidFill>
                  <a:srgbClr val="FF0000"/>
                </a:solidFill>
                <a:highlight>
                  <a:srgbClr val="FFFFFF"/>
                </a:highlight>
                <a:latin typeface="Goudy Old Style" panose="02020502050305020303" pitchFamily="18" charset="0"/>
              </a:rPr>
            </a:br>
            <a:r>
              <a:rPr lang="en-US" sz="4400" b="1" dirty="0">
                <a:solidFill>
                  <a:srgbClr val="FF0000"/>
                </a:solidFill>
                <a:highlight>
                  <a:srgbClr val="FFFFFF"/>
                </a:highlight>
                <a:latin typeface="Goudy Old Style" panose="02020502050305020303" pitchFamily="18" charset="0"/>
              </a:rPr>
              <a:t>Washington DC, 2018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1F3BFB1-D74F-4580-85E2-65532F9BAD9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81103" y="2134921"/>
            <a:ext cx="8675545" cy="2749065"/>
          </a:xfrm>
        </p:spPr>
        <p:txBody>
          <a:bodyPr>
            <a:normAutofit fontScale="25000" lnSpcReduction="20000"/>
          </a:bodyPr>
          <a:lstStyle/>
          <a:p>
            <a:pPr algn="ctr"/>
            <a:r>
              <a:rPr lang="en-US" sz="12800" b="1" dirty="0">
                <a:solidFill>
                  <a:schemeClr val="tx1"/>
                </a:solidFill>
              </a:rPr>
              <a:t>Monday July 2</a:t>
            </a:r>
            <a:r>
              <a:rPr lang="en-US" sz="12800" b="1" baseline="30000" dirty="0">
                <a:solidFill>
                  <a:schemeClr val="tx1"/>
                </a:solidFill>
              </a:rPr>
              <a:t>nd</a:t>
            </a:r>
            <a:r>
              <a:rPr lang="en-US" sz="12800" b="1" dirty="0">
                <a:solidFill>
                  <a:schemeClr val="tx1"/>
                </a:solidFill>
              </a:rPr>
              <a:t> , 2018</a:t>
            </a:r>
          </a:p>
          <a:p>
            <a:pPr algn="ctr"/>
            <a:r>
              <a:rPr lang="en-US" sz="12800" b="1" dirty="0">
                <a:solidFill>
                  <a:schemeClr val="accent1"/>
                </a:solidFill>
              </a:rPr>
              <a:t>Historic Opening Ceremony  </a:t>
            </a:r>
          </a:p>
          <a:p>
            <a:pPr algn="ctr"/>
            <a:r>
              <a:rPr lang="am-ET" sz="14400" b="1" dirty="0">
                <a:solidFill>
                  <a:schemeClr val="accent1"/>
                </a:solidFill>
              </a:rPr>
              <a:t>ሚክፉች፡አያም።</a:t>
            </a:r>
            <a:endParaRPr lang="en-US" sz="14400" b="1" dirty="0">
              <a:solidFill>
                <a:schemeClr val="accent1"/>
              </a:solidFill>
            </a:endParaRPr>
          </a:p>
          <a:p>
            <a:pPr algn="ctr"/>
            <a:r>
              <a:rPr lang="en-US" sz="9600" b="1" dirty="0">
                <a:solidFill>
                  <a:schemeClr val="accent1"/>
                </a:solidFill>
              </a:rPr>
              <a:t>Island Creek Elementary School </a:t>
            </a:r>
          </a:p>
          <a:p>
            <a:pPr algn="ctr"/>
            <a:r>
              <a:rPr lang="en-US" sz="9600" b="1" dirty="0">
                <a:solidFill>
                  <a:schemeClr val="accent1"/>
                </a:solidFill>
              </a:rPr>
              <a:t>7855 Morning View Lane, Alexandria, VA 22315</a:t>
            </a:r>
          </a:p>
          <a:p>
            <a:pPr algn="ctr"/>
            <a:r>
              <a:rPr lang="en-US" sz="9600" b="1" dirty="0">
                <a:solidFill>
                  <a:schemeClr val="tx1"/>
                </a:solidFill>
              </a:rPr>
              <a:t>2:00PM-10:00PM</a:t>
            </a:r>
          </a:p>
          <a:p>
            <a:pPr algn="ctr"/>
            <a:endParaRPr lang="en-US" sz="4000" dirty="0">
              <a:solidFill>
                <a:schemeClr val="accent1">
                  <a:lumMod val="75000"/>
                </a:schemeClr>
              </a:solidFill>
            </a:endParaRPr>
          </a:p>
          <a:p>
            <a:pPr algn="ctr"/>
            <a:r>
              <a:rPr lang="en-US" sz="4000" dirty="0">
                <a:solidFill>
                  <a:schemeClr val="accent1">
                    <a:lumMod val="75000"/>
                  </a:schemeClr>
                </a:solidFill>
              </a:rPr>
              <a:t>  </a:t>
            </a:r>
          </a:p>
        </p:txBody>
      </p:sp>
      <p:sp>
        <p:nvSpPr>
          <p:cNvPr id="6" name="Thought Bubble: Cloud 5">
            <a:extLst>
              <a:ext uri="{FF2B5EF4-FFF2-40B4-BE49-F238E27FC236}">
                <a16:creationId xmlns:a16="http://schemas.microsoft.com/office/drawing/2014/main" id="{577E5753-4E96-4062-888A-2C1EA67D90AA}"/>
              </a:ext>
            </a:extLst>
          </p:cNvPr>
          <p:cNvSpPr/>
          <p:nvPr/>
        </p:nvSpPr>
        <p:spPr>
          <a:xfrm>
            <a:off x="3316292" y="5044892"/>
            <a:ext cx="4733365" cy="1382343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Lunch and Dinner will be available for sale.</a:t>
            </a:r>
          </a:p>
        </p:txBody>
      </p:sp>
    </p:spTree>
    <p:extLst>
      <p:ext uri="{BB962C8B-B14F-4D97-AF65-F5344CB8AC3E}">
        <p14:creationId xmlns:p14="http://schemas.microsoft.com/office/powerpoint/2010/main" val="93135586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3250" advTm="2000">
        <p15:prstTrans prst="origami"/>
      </p:transition>
    </mc:Choice>
    <mc:Fallback xmlns="">
      <p:transition spd="slow" advTm="2000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3BBF1B-8E78-485E-9647-4A2CC6A8FD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93485"/>
            <a:ext cx="8930492" cy="1550989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/>
              <a:t> </a:t>
            </a:r>
            <a:r>
              <a:rPr lang="en-US" b="1" dirty="0">
                <a:solidFill>
                  <a:schemeClr val="tx1"/>
                </a:solidFill>
              </a:rPr>
              <a:t>Tuesday July 3</a:t>
            </a:r>
            <a:r>
              <a:rPr lang="en-US" b="1" baseline="30000" dirty="0">
                <a:solidFill>
                  <a:schemeClr val="tx1"/>
                </a:solidFill>
              </a:rPr>
              <a:t>rd</a:t>
            </a:r>
            <a:r>
              <a:rPr lang="en-US" b="1" dirty="0">
                <a:solidFill>
                  <a:schemeClr val="tx1"/>
                </a:solidFill>
              </a:rPr>
              <a:t> , 2018 </a:t>
            </a:r>
            <a:br>
              <a:rPr lang="en-US" b="1" dirty="0"/>
            </a:br>
            <a:r>
              <a:rPr lang="en-US" b="1" dirty="0"/>
              <a:t>First in its kind, Great Family Game Day along with Soccer tournament.  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0C29BE-8B80-4D5C-9208-C4D54AFBEC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734432"/>
            <a:ext cx="8930492" cy="3602962"/>
          </a:xfrm>
        </p:spPr>
        <p:txBody>
          <a:bodyPr>
            <a:normAutofit/>
          </a:bodyPr>
          <a:lstStyle/>
          <a:p>
            <a:r>
              <a:rPr lang="en-US" sz="3200" b="1" dirty="0">
                <a:solidFill>
                  <a:srgbClr val="FF0000"/>
                </a:solidFill>
              </a:rPr>
              <a:t>There will be group and individual games.</a:t>
            </a:r>
          </a:p>
          <a:p>
            <a:r>
              <a:rPr lang="en-US" sz="3200" b="1" dirty="0">
                <a:solidFill>
                  <a:srgbClr val="FF0000"/>
                </a:solidFill>
              </a:rPr>
              <a:t>All age groups will be involved. </a:t>
            </a:r>
          </a:p>
          <a:p>
            <a:r>
              <a:rPr lang="en-US" sz="3200" b="1" dirty="0">
                <a:solidFill>
                  <a:srgbClr val="FF0000"/>
                </a:solidFill>
              </a:rPr>
              <a:t>Group sports events such as Basketball, Volleyball, and Track &amp; Field will be held.</a:t>
            </a:r>
          </a:p>
          <a:p>
            <a:r>
              <a:rPr lang="en-US" sz="3200" b="1" dirty="0" err="1">
                <a:solidFill>
                  <a:srgbClr val="FF0000"/>
                </a:solidFill>
              </a:rPr>
              <a:t>Mowluud</a:t>
            </a:r>
            <a:r>
              <a:rPr lang="en-US" sz="3200" b="1" dirty="0">
                <a:solidFill>
                  <a:srgbClr val="FF0000"/>
                </a:solidFill>
              </a:rPr>
              <a:t> (</a:t>
            </a:r>
            <a:r>
              <a:rPr lang="am-ET" sz="3200" b="1" dirty="0">
                <a:solidFill>
                  <a:srgbClr val="FF0000"/>
                </a:solidFill>
              </a:rPr>
              <a:t>መውሉድ</a:t>
            </a:r>
            <a:r>
              <a:rPr lang="en-US" sz="3200" b="1" dirty="0">
                <a:solidFill>
                  <a:srgbClr val="FF0000"/>
                </a:solidFill>
              </a:rPr>
              <a:t>) from 8:00PM – 10:00PM </a:t>
            </a:r>
            <a:endParaRPr lang="en-US" sz="3200" b="1" dirty="0">
              <a:solidFill>
                <a:schemeClr val="accent1"/>
              </a:solidFill>
            </a:endParaRP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A31E705-54BA-4DA8-BB5E-D73105459420}"/>
              </a:ext>
            </a:extLst>
          </p:cNvPr>
          <p:cNvSpPr txBox="1"/>
          <p:nvPr/>
        </p:nvSpPr>
        <p:spPr>
          <a:xfrm>
            <a:off x="-6048" y="5172306"/>
            <a:ext cx="942460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chemeClr val="accent1"/>
                </a:solidFill>
              </a:rPr>
              <a:t>Island Creek Elementary School </a:t>
            </a:r>
          </a:p>
          <a:p>
            <a:pPr algn="ctr"/>
            <a:r>
              <a:rPr lang="en-US" sz="2400" b="1" dirty="0">
                <a:solidFill>
                  <a:schemeClr val="accent1"/>
                </a:solidFill>
              </a:rPr>
              <a:t>7855 Morning View Lane, Alexandria, VA 22315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87307C36-8B34-4361-B61D-4E16F8D4C013}"/>
              </a:ext>
            </a:extLst>
          </p:cNvPr>
          <p:cNvSpPr/>
          <p:nvPr/>
        </p:nvSpPr>
        <p:spPr>
          <a:xfrm>
            <a:off x="2166258" y="4649086"/>
            <a:ext cx="507999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dirty="0"/>
              <a:t>2:00PM-10:00PM</a:t>
            </a:r>
          </a:p>
        </p:txBody>
      </p:sp>
      <p:sp>
        <p:nvSpPr>
          <p:cNvPr id="9" name="Speech Bubble: Oval 8">
            <a:extLst>
              <a:ext uri="{FF2B5EF4-FFF2-40B4-BE49-F238E27FC236}">
                <a16:creationId xmlns:a16="http://schemas.microsoft.com/office/drawing/2014/main" id="{ABBE74AD-EEB6-4DD9-99D0-80DB7F2CF922}"/>
              </a:ext>
            </a:extLst>
          </p:cNvPr>
          <p:cNvSpPr/>
          <p:nvPr/>
        </p:nvSpPr>
        <p:spPr>
          <a:xfrm>
            <a:off x="8366724" y="1985001"/>
            <a:ext cx="3681264" cy="1550989"/>
          </a:xfrm>
          <a:prstGeom prst="wedgeEllipseCallout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Bring your individual talents to win prizes!!!</a:t>
            </a:r>
          </a:p>
        </p:txBody>
      </p:sp>
      <p:sp>
        <p:nvSpPr>
          <p:cNvPr id="10" name="Thought Bubble: Cloud 9">
            <a:extLst>
              <a:ext uri="{FF2B5EF4-FFF2-40B4-BE49-F238E27FC236}">
                <a16:creationId xmlns:a16="http://schemas.microsoft.com/office/drawing/2014/main" id="{7F0C7246-54FC-41BC-8060-774360C20477}"/>
              </a:ext>
            </a:extLst>
          </p:cNvPr>
          <p:cNvSpPr/>
          <p:nvPr/>
        </p:nvSpPr>
        <p:spPr>
          <a:xfrm>
            <a:off x="8134179" y="4910696"/>
            <a:ext cx="3380487" cy="1497274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Breakfast and lunch will be available for sale </a:t>
            </a:r>
          </a:p>
        </p:txBody>
      </p:sp>
    </p:spTree>
    <p:extLst>
      <p:ext uri="{BB962C8B-B14F-4D97-AF65-F5344CB8AC3E}">
        <p14:creationId xmlns:p14="http://schemas.microsoft.com/office/powerpoint/2010/main" val="328113472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3250">
        <p15:prstTrans prst="origami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725581-DF14-4B96-AF86-1EF0140E49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267789" y="194892"/>
            <a:ext cx="9444446" cy="1320800"/>
          </a:xfrm>
        </p:spPr>
        <p:txBody>
          <a:bodyPr>
            <a:normAutofit/>
          </a:bodyPr>
          <a:lstStyle/>
          <a:p>
            <a:pPr algn="ctr"/>
            <a:r>
              <a:rPr lang="en-US" sz="4000" b="1" dirty="0">
                <a:solidFill>
                  <a:schemeClr val="tx1"/>
                </a:solidFill>
              </a:rPr>
              <a:t>Wednesday July 4</a:t>
            </a:r>
            <a:r>
              <a:rPr lang="en-US" sz="4000" b="1" baseline="30000" dirty="0">
                <a:solidFill>
                  <a:schemeClr val="tx1"/>
                </a:solidFill>
              </a:rPr>
              <a:t>th</a:t>
            </a:r>
            <a:r>
              <a:rPr lang="en-US" sz="4000" b="1" dirty="0">
                <a:solidFill>
                  <a:schemeClr val="tx1"/>
                </a:solidFill>
              </a:rPr>
              <a:t>, 2018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023B01-E79F-41B3-89E0-3F9E9BCAAA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3955" y="1404730"/>
            <a:ext cx="8940047" cy="728869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4000" b="1" dirty="0">
                <a:solidFill>
                  <a:schemeClr val="accent1"/>
                </a:solidFill>
              </a:rPr>
              <a:t>Picnic Day (</a:t>
            </a:r>
            <a:r>
              <a:rPr lang="am-ET" sz="4000" b="1" dirty="0">
                <a:solidFill>
                  <a:schemeClr val="accent1"/>
                </a:solidFill>
              </a:rPr>
              <a:t>ዚዋሪቃ</a:t>
            </a:r>
            <a:r>
              <a:rPr lang="en-US" sz="4000" b="1" dirty="0">
                <a:solidFill>
                  <a:schemeClr val="accent1"/>
                </a:solidFill>
              </a:rPr>
              <a:t>) at Van Dyke Park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6590593-0739-40A4-B294-474492D1A677}"/>
              </a:ext>
            </a:extLst>
          </p:cNvPr>
          <p:cNvSpPr txBox="1"/>
          <p:nvPr/>
        </p:nvSpPr>
        <p:spPr>
          <a:xfrm>
            <a:off x="2207649" y="5552660"/>
            <a:ext cx="747275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chemeClr val="accent1"/>
                </a:solidFill>
              </a:rPr>
              <a:t>3720 Old Lee Hwy, Fairfax, VA 22030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F360740-B3E8-489A-9A4F-73699FDBE69B}"/>
              </a:ext>
            </a:extLst>
          </p:cNvPr>
          <p:cNvSpPr txBox="1"/>
          <p:nvPr/>
        </p:nvSpPr>
        <p:spPr>
          <a:xfrm>
            <a:off x="3207031" y="4941666"/>
            <a:ext cx="606697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/>
              <a:t>2:00PM  to Dusk 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013E58A7-B5C9-41EF-A6FD-4B292480CF6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2629" y="2133599"/>
            <a:ext cx="4303697" cy="2604869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6F8DABCB-2768-4EFD-B93B-C5427FF3380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96326" y="2133599"/>
            <a:ext cx="4191746" cy="26048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332477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3250">
        <p15:prstTrans prst="origami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3EC617-99D8-46F5-A0F1-640C49BC13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8220" y="424542"/>
            <a:ext cx="8596668" cy="1320800"/>
          </a:xfrm>
        </p:spPr>
        <p:txBody>
          <a:bodyPr>
            <a:normAutofit/>
          </a:bodyPr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Thursday July 5</a:t>
            </a:r>
            <a:r>
              <a:rPr lang="en-US" b="1" baseline="30000" dirty="0">
                <a:solidFill>
                  <a:schemeClr val="tx1"/>
                </a:solidFill>
              </a:rPr>
              <a:t>th</a:t>
            </a:r>
            <a:r>
              <a:rPr lang="en-US" b="1" dirty="0">
                <a:solidFill>
                  <a:schemeClr val="tx1"/>
                </a:solidFill>
              </a:rPr>
              <a:t>, 2018 </a:t>
            </a:r>
            <a:br>
              <a:rPr lang="en-US" b="1" dirty="0"/>
            </a:br>
            <a:r>
              <a:rPr lang="en-US" b="1" dirty="0"/>
              <a:t>Harari Day (</a:t>
            </a:r>
            <a:r>
              <a:rPr lang="am-ET" b="1" dirty="0"/>
              <a:t>ሐረሪ፡አደዋ፡ታሪኽ፡ሞይ።</a:t>
            </a:r>
            <a:r>
              <a:rPr lang="en-US" b="1" dirty="0"/>
              <a:t>)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3E0E593-832B-4B51-B684-0712EB050747}"/>
              </a:ext>
            </a:extLst>
          </p:cNvPr>
          <p:cNvSpPr txBox="1"/>
          <p:nvPr/>
        </p:nvSpPr>
        <p:spPr>
          <a:xfrm>
            <a:off x="1387691" y="2060129"/>
            <a:ext cx="7489372" cy="32932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600" b="1" dirty="0">
                <a:solidFill>
                  <a:schemeClr val="accent1"/>
                </a:solidFill>
              </a:rPr>
              <a:t>A comprehensive reflection of who we are: our past, present, and future.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600" b="1" dirty="0">
                <a:solidFill>
                  <a:schemeClr val="accent1"/>
                </a:solidFill>
              </a:rPr>
              <a:t>Inspirational speeches by guests of Honor.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600" b="1" dirty="0">
                <a:solidFill>
                  <a:schemeClr val="accent1"/>
                </a:solidFill>
              </a:rPr>
              <a:t>Several Harari youth talent shows.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600" b="1" dirty="0">
                <a:solidFill>
                  <a:schemeClr val="accent1"/>
                </a:solidFill>
              </a:rPr>
              <a:t>Cultural songs by the talented singers </a:t>
            </a:r>
            <a:r>
              <a:rPr lang="en-US" sz="2600" b="1" dirty="0" err="1">
                <a:solidFill>
                  <a:schemeClr val="accent1"/>
                </a:solidFill>
              </a:rPr>
              <a:t>Adib</a:t>
            </a:r>
            <a:r>
              <a:rPr lang="en-US" sz="2600" b="1" dirty="0">
                <a:solidFill>
                  <a:schemeClr val="accent1"/>
                </a:solidFill>
              </a:rPr>
              <a:t> </a:t>
            </a:r>
            <a:r>
              <a:rPr lang="en-US" sz="2600" b="1" dirty="0" err="1">
                <a:solidFill>
                  <a:schemeClr val="accent1"/>
                </a:solidFill>
              </a:rPr>
              <a:t>Abdosh</a:t>
            </a:r>
            <a:r>
              <a:rPr lang="en-US" sz="2600" b="1" dirty="0">
                <a:solidFill>
                  <a:schemeClr val="accent1"/>
                </a:solidFill>
              </a:rPr>
              <a:t>, </a:t>
            </a:r>
            <a:r>
              <a:rPr lang="en-US" sz="2600" b="1" dirty="0" err="1">
                <a:solidFill>
                  <a:schemeClr val="accent1"/>
                </a:solidFill>
              </a:rPr>
              <a:t>Atham</a:t>
            </a:r>
            <a:r>
              <a:rPr lang="en-US" sz="2600" b="1" dirty="0">
                <a:solidFill>
                  <a:schemeClr val="accent1"/>
                </a:solidFill>
              </a:rPr>
              <a:t> </a:t>
            </a:r>
            <a:r>
              <a:rPr lang="en-US" sz="2600" b="1" dirty="0" err="1">
                <a:solidFill>
                  <a:schemeClr val="accent1"/>
                </a:solidFill>
              </a:rPr>
              <a:t>Aduus</a:t>
            </a:r>
            <a:r>
              <a:rPr lang="en-US" sz="2600" b="1" dirty="0">
                <a:solidFill>
                  <a:schemeClr val="accent1"/>
                </a:solidFill>
              </a:rPr>
              <a:t>, and more.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600" b="1" dirty="0">
                <a:solidFill>
                  <a:schemeClr val="accent1"/>
                </a:solidFill>
              </a:rPr>
              <a:t>Multiple short skits that reflect Harari culture and history.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AA4CD23-6466-4F02-9526-2872C8AEEE38}"/>
              </a:ext>
            </a:extLst>
          </p:cNvPr>
          <p:cNvSpPr/>
          <p:nvPr/>
        </p:nvSpPr>
        <p:spPr>
          <a:xfrm>
            <a:off x="972456" y="5377915"/>
            <a:ext cx="8505373" cy="12618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dirty="0">
                <a:solidFill>
                  <a:schemeClr val="accent1"/>
                </a:solidFill>
              </a:rPr>
              <a:t>Northern Virginia Community College-Annandale Campus</a:t>
            </a:r>
          </a:p>
          <a:p>
            <a:pPr algn="ctr"/>
            <a:r>
              <a:rPr lang="en-US" sz="2400" b="1" dirty="0">
                <a:solidFill>
                  <a:schemeClr val="accent1"/>
                </a:solidFill>
              </a:rPr>
              <a:t>            8333 Little River Turnpike, Annandale, VA 22003</a:t>
            </a:r>
          </a:p>
          <a:p>
            <a:pPr algn="ctr"/>
            <a:r>
              <a:rPr lang="en-US" sz="2400" dirty="0">
                <a:solidFill>
                  <a:schemeClr val="accent1"/>
                </a:solidFill>
              </a:rPr>
              <a:t> </a:t>
            </a:r>
            <a:r>
              <a:rPr lang="en-US" sz="2800" b="1" dirty="0"/>
              <a:t>3:00PM-10:00PM</a:t>
            </a:r>
          </a:p>
        </p:txBody>
      </p:sp>
    </p:spTree>
    <p:extLst>
      <p:ext uri="{BB962C8B-B14F-4D97-AF65-F5344CB8AC3E}">
        <p14:creationId xmlns:p14="http://schemas.microsoft.com/office/powerpoint/2010/main" val="409221989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3250" advTm="20000">
        <p15:prstTrans prst="origami"/>
      </p:transition>
    </mc:Choice>
    <mc:Fallback xmlns="">
      <p:transition spd="slow" advTm="20000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2AA552-DD53-4141-9EFD-99D2E5D3BF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239602"/>
            <a:ext cx="8596668" cy="945154"/>
          </a:xfrm>
        </p:spPr>
        <p:txBody>
          <a:bodyPr>
            <a:normAutofit fontScale="90000"/>
          </a:bodyPr>
          <a:lstStyle/>
          <a:p>
            <a:r>
              <a:rPr lang="en-US" dirty="0"/>
              <a:t>            </a:t>
            </a:r>
            <a:r>
              <a:rPr lang="en-US" sz="4000" b="1" dirty="0">
                <a:solidFill>
                  <a:schemeClr val="tx1"/>
                </a:solidFill>
              </a:rPr>
              <a:t>Friday July 6</a:t>
            </a:r>
            <a:r>
              <a:rPr lang="en-US" sz="4000" b="1" baseline="30000" dirty="0">
                <a:solidFill>
                  <a:schemeClr val="tx1"/>
                </a:solidFill>
              </a:rPr>
              <a:t>th</a:t>
            </a:r>
            <a:r>
              <a:rPr lang="en-US" sz="4000" b="1" dirty="0">
                <a:solidFill>
                  <a:schemeClr val="tx1"/>
                </a:solidFill>
              </a:rPr>
              <a:t>,2018 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B604E2-3F76-4F4E-ACCA-F57538AF12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1475" y="1184756"/>
            <a:ext cx="9794403" cy="5547348"/>
          </a:xfrm>
        </p:spPr>
        <p:txBody>
          <a:bodyPr>
            <a:normAutofit fontScale="92500" lnSpcReduction="20000"/>
          </a:bodyPr>
          <a:lstStyle/>
          <a:p>
            <a:r>
              <a:rPr lang="en-US" sz="3200" b="1" dirty="0">
                <a:solidFill>
                  <a:schemeClr val="accent1"/>
                </a:solidFill>
              </a:rPr>
              <a:t>Soccer tournament </a:t>
            </a:r>
            <a:r>
              <a:rPr lang="en-US" sz="3200" b="1" u="sng" dirty="0">
                <a:solidFill>
                  <a:schemeClr val="accent1"/>
                </a:solidFill>
              </a:rPr>
              <a:t>Final</a:t>
            </a:r>
            <a:r>
              <a:rPr lang="en-US" sz="3200" b="1" dirty="0">
                <a:solidFill>
                  <a:schemeClr val="accent1"/>
                </a:solidFill>
              </a:rPr>
              <a:t> from </a:t>
            </a:r>
            <a:r>
              <a:rPr lang="en-US" sz="3200" b="1" dirty="0">
                <a:solidFill>
                  <a:schemeClr val="tx1"/>
                </a:solidFill>
              </a:rPr>
              <a:t>10:00 AM - 12:30PM</a:t>
            </a:r>
            <a:endParaRPr lang="en-US" sz="3200" b="1" dirty="0">
              <a:solidFill>
                <a:schemeClr val="accent1"/>
              </a:solidFill>
            </a:endParaRPr>
          </a:p>
          <a:p>
            <a:r>
              <a:rPr lang="en-US" sz="3200" b="1" dirty="0">
                <a:solidFill>
                  <a:schemeClr val="accent1"/>
                </a:solidFill>
              </a:rPr>
              <a:t>Jumma(</a:t>
            </a:r>
            <a:r>
              <a:rPr lang="am-ET" sz="3200" b="1" dirty="0">
                <a:solidFill>
                  <a:schemeClr val="accent1"/>
                </a:solidFill>
              </a:rPr>
              <a:t>ጁምአ</a:t>
            </a:r>
            <a:r>
              <a:rPr lang="en-US" sz="3200" b="1" dirty="0">
                <a:solidFill>
                  <a:schemeClr val="accent1"/>
                </a:solidFill>
              </a:rPr>
              <a:t>) Prayer from </a:t>
            </a:r>
            <a:r>
              <a:rPr lang="en-US" sz="3200" b="1" dirty="0">
                <a:solidFill>
                  <a:schemeClr val="tx1"/>
                </a:solidFill>
              </a:rPr>
              <a:t>1:00PM – 2:00PM.</a:t>
            </a:r>
            <a:endParaRPr lang="en-US" sz="3200" b="1" dirty="0">
              <a:solidFill>
                <a:schemeClr val="accent2"/>
              </a:solidFill>
            </a:endParaRPr>
          </a:p>
          <a:p>
            <a:pPr marL="0" indent="0">
              <a:buNone/>
            </a:pPr>
            <a:endParaRPr lang="en-US" sz="2800" b="1" dirty="0">
              <a:solidFill>
                <a:schemeClr val="accent2"/>
              </a:solidFill>
            </a:endParaRPr>
          </a:p>
          <a:p>
            <a:endParaRPr lang="en-US" sz="2800" b="1" dirty="0">
              <a:solidFill>
                <a:schemeClr val="accent2"/>
              </a:solidFill>
            </a:endParaRPr>
          </a:p>
          <a:p>
            <a:pPr marL="0" indent="0" algn="ctr">
              <a:buNone/>
            </a:pPr>
            <a:endParaRPr lang="en-US" sz="3200" b="1" dirty="0">
              <a:solidFill>
                <a:schemeClr val="accent1"/>
              </a:solidFill>
            </a:endParaRPr>
          </a:p>
          <a:p>
            <a:pPr marL="0" indent="0" algn="ctr">
              <a:buNone/>
            </a:pPr>
            <a:endParaRPr lang="en-US" sz="3200" b="1" dirty="0">
              <a:solidFill>
                <a:schemeClr val="accent1"/>
              </a:solidFill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rgbClr val="FF0000"/>
                </a:solidFill>
              </a:rPr>
              <a:t>Award Ceremony and Harari Music Night! </a:t>
            </a:r>
          </a:p>
          <a:p>
            <a:pPr marL="0" indent="0" algn="ctr">
              <a:buNone/>
            </a:pPr>
            <a:endParaRPr lang="en-US" sz="3200" b="1" dirty="0">
              <a:solidFill>
                <a:schemeClr val="accent1"/>
              </a:solidFill>
            </a:endParaRPr>
          </a:p>
          <a:p>
            <a:pPr marL="0" indent="0" algn="ctr">
              <a:buNone/>
            </a:pPr>
            <a:r>
              <a:rPr lang="en-US" sz="3200" b="1" dirty="0">
                <a:solidFill>
                  <a:schemeClr val="accent1"/>
                </a:solidFill>
              </a:rPr>
              <a:t>The Waterford Reception Center </a:t>
            </a:r>
          </a:p>
          <a:p>
            <a:pPr marL="0" indent="0" algn="ctr">
              <a:buNone/>
            </a:pPr>
            <a:r>
              <a:rPr lang="en-US" sz="3200" b="1" dirty="0">
                <a:solidFill>
                  <a:schemeClr val="accent1"/>
                </a:solidFill>
              </a:rPr>
              <a:t>6715 Commerce St, Springfield, VA 22150</a:t>
            </a:r>
          </a:p>
          <a:p>
            <a:pPr marL="0" indent="0" algn="ctr">
              <a:buNone/>
            </a:pPr>
            <a:r>
              <a:rPr lang="en-US" sz="3200" b="1" dirty="0">
                <a:solidFill>
                  <a:schemeClr val="tx1"/>
                </a:solidFill>
              </a:rPr>
              <a:t>9:00PM – 2:00AM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0E19130-5DBB-498E-A84B-E4B6041710B1}"/>
              </a:ext>
            </a:extLst>
          </p:cNvPr>
          <p:cNvSpPr txBox="1"/>
          <p:nvPr/>
        </p:nvSpPr>
        <p:spPr>
          <a:xfrm>
            <a:off x="404404" y="2577368"/>
            <a:ext cx="914252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chemeClr val="accent2"/>
                </a:solidFill>
              </a:rPr>
              <a:t>        </a:t>
            </a:r>
            <a:r>
              <a:rPr lang="en-US" sz="2400" b="1" dirty="0">
                <a:solidFill>
                  <a:schemeClr val="accent1"/>
                </a:solidFill>
              </a:rPr>
              <a:t>Island Creek Elementary School </a:t>
            </a:r>
          </a:p>
          <a:p>
            <a:pPr algn="ctr"/>
            <a:r>
              <a:rPr lang="en-US" sz="2400" b="1" dirty="0">
                <a:solidFill>
                  <a:schemeClr val="accent1"/>
                </a:solidFill>
              </a:rPr>
              <a:t>7855 Morning View Lane, Alexandria, VA 22315</a:t>
            </a:r>
          </a:p>
        </p:txBody>
      </p:sp>
      <p:sp>
        <p:nvSpPr>
          <p:cNvPr id="10" name="Star: 5 Points 9">
            <a:extLst>
              <a:ext uri="{FF2B5EF4-FFF2-40B4-BE49-F238E27FC236}">
                <a16:creationId xmlns:a16="http://schemas.microsoft.com/office/drawing/2014/main" id="{4E6EAD88-7234-4FC3-B72B-BB249DA650BF}"/>
              </a:ext>
            </a:extLst>
          </p:cNvPr>
          <p:cNvSpPr/>
          <p:nvPr/>
        </p:nvSpPr>
        <p:spPr>
          <a:xfrm>
            <a:off x="465299" y="3537672"/>
            <a:ext cx="424070" cy="420758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485B0F90-2C06-4D63-A556-10C2764CE5E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25058" y="3465443"/>
            <a:ext cx="475529" cy="481626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30A18292-F10F-4280-8403-4D04697A3C4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57262" y="1794065"/>
            <a:ext cx="3414056" cy="17436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884650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3250">
        <p15:prstTrans prst="origami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F6C77E-75FF-44C1-831D-D56007A986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662609"/>
          </a:xfrm>
        </p:spPr>
        <p:txBody>
          <a:bodyPr>
            <a:normAutofit/>
          </a:bodyPr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Saturday July 7</a:t>
            </a:r>
            <a:r>
              <a:rPr lang="en-US" b="1" baseline="30000" dirty="0">
                <a:solidFill>
                  <a:schemeClr val="tx1"/>
                </a:solidFill>
              </a:rPr>
              <a:t>th</a:t>
            </a:r>
            <a:r>
              <a:rPr lang="en-US" b="1" dirty="0">
                <a:solidFill>
                  <a:schemeClr val="tx1"/>
                </a:solidFill>
              </a:rPr>
              <a:t>, 2018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D63427-7D02-40A5-BF7F-FC9F2EEB13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643269"/>
            <a:ext cx="8596668" cy="5091486"/>
          </a:xfrm>
        </p:spPr>
        <p:txBody>
          <a:bodyPr>
            <a:normAutofit/>
          </a:bodyPr>
          <a:lstStyle/>
          <a:p>
            <a:r>
              <a:rPr lang="en-US" sz="2400" b="1" dirty="0">
                <a:solidFill>
                  <a:schemeClr val="accent1"/>
                </a:solidFill>
              </a:rPr>
              <a:t>Discussion forum concerning </a:t>
            </a:r>
            <a:r>
              <a:rPr lang="en-US" sz="2400" b="1" dirty="0" err="1">
                <a:solidFill>
                  <a:schemeClr val="accent1"/>
                </a:solidFill>
              </a:rPr>
              <a:t>Harar’s</a:t>
            </a:r>
            <a:r>
              <a:rPr lang="en-US" sz="2400" b="1" dirty="0">
                <a:solidFill>
                  <a:schemeClr val="accent1"/>
                </a:solidFill>
              </a:rPr>
              <a:t> current Political, Social and economical issues. </a:t>
            </a:r>
          </a:p>
          <a:p>
            <a:endParaRPr lang="en-US" sz="1000" b="1" dirty="0">
              <a:solidFill>
                <a:schemeClr val="accent1"/>
              </a:solidFill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sz="2400" b="1" dirty="0">
                <a:solidFill>
                  <a:srgbClr val="FF0000"/>
                </a:solidFill>
              </a:rPr>
              <a:t>                    </a:t>
            </a:r>
            <a:r>
              <a:rPr lang="en-US" sz="2400" b="1" dirty="0">
                <a:solidFill>
                  <a:schemeClr val="accent1"/>
                </a:solidFill>
              </a:rPr>
              <a:t>Franconia Governmental Center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it-IT" sz="2400" b="1" dirty="0">
                <a:solidFill>
                  <a:schemeClr val="accent1"/>
                </a:solidFill>
              </a:rPr>
              <a:t>6121 Franconia Rd, Alexandria, VA 22310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it-IT" sz="2400" b="1" dirty="0">
                <a:solidFill>
                  <a:schemeClr val="tx1"/>
                </a:solidFill>
              </a:rPr>
              <a:t>11:00AM – 3:00PM</a:t>
            </a:r>
          </a:p>
          <a:p>
            <a:pPr marL="0" indent="0" algn="ctr">
              <a:buNone/>
            </a:pPr>
            <a:endParaRPr lang="it-IT" sz="1100" b="1" dirty="0">
              <a:solidFill>
                <a:srgbClr val="FF0000"/>
              </a:solidFill>
            </a:endParaRPr>
          </a:p>
          <a:p>
            <a:pPr marL="0" indent="0" algn="ctr">
              <a:buNone/>
            </a:pPr>
            <a:r>
              <a:rPr lang="it-IT" sz="4400" b="1" dirty="0">
                <a:solidFill>
                  <a:srgbClr val="FF0000"/>
                </a:solidFill>
              </a:rPr>
              <a:t>Gala Night!</a:t>
            </a:r>
          </a:p>
          <a:p>
            <a:pPr marL="0" indent="0" algn="ctr">
              <a:buNone/>
            </a:pPr>
            <a:endParaRPr lang="it-IT" sz="4400" b="1" dirty="0">
              <a:solidFill>
                <a:srgbClr val="FF0000"/>
              </a:solidFill>
            </a:endParaRPr>
          </a:p>
          <a:p>
            <a:pPr marL="0" indent="0" algn="ctr">
              <a:buNone/>
            </a:pPr>
            <a:endParaRPr lang="it-IT" sz="4400" b="1" dirty="0">
              <a:solidFill>
                <a:srgbClr val="FF0000"/>
              </a:solidFill>
            </a:endParaRPr>
          </a:p>
          <a:p>
            <a:pPr marL="0" indent="0" algn="ctr">
              <a:buNone/>
            </a:pPr>
            <a:endParaRPr lang="en-US" sz="4400" b="1" dirty="0">
              <a:solidFill>
                <a:srgbClr val="FF0000"/>
              </a:solidFill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162A3A3-09D0-4734-AB8F-DA8F2CC18EA5}"/>
              </a:ext>
            </a:extLst>
          </p:cNvPr>
          <p:cNvSpPr/>
          <p:nvPr/>
        </p:nvSpPr>
        <p:spPr>
          <a:xfrm>
            <a:off x="1815549" y="4841897"/>
            <a:ext cx="7169426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>
                <a:solidFill>
                  <a:srgbClr val="92D050"/>
                </a:solidFill>
              </a:rPr>
              <a:t>Stacy C. Sherwood Community Center </a:t>
            </a:r>
          </a:p>
          <a:p>
            <a:r>
              <a:rPr lang="en-US" sz="2800" b="1" dirty="0">
                <a:solidFill>
                  <a:srgbClr val="92D050"/>
                </a:solidFill>
              </a:rPr>
              <a:t>3740 Old Lee Hwy, Fairfax, VA 22030</a:t>
            </a:r>
          </a:p>
          <a:p>
            <a:r>
              <a:rPr lang="en-US" sz="2800" b="1" dirty="0">
                <a:solidFill>
                  <a:srgbClr val="92D050"/>
                </a:solidFill>
              </a:rPr>
              <a:t>                 </a:t>
            </a:r>
            <a:r>
              <a:rPr lang="en-US" sz="2800" b="1" dirty="0"/>
              <a:t>9:00PM – 2:00AM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9228D29-D8A9-4B60-828A-2C646A6D913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23650" y="2278015"/>
            <a:ext cx="3414056" cy="17436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193740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3250">
        <p15:prstTrans prst="origami"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3CE957-1D5B-41F9-AB61-47CC8B6771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Lodging Information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812B9A-B92D-444B-9ED2-1474D86A17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3108" y="1710015"/>
            <a:ext cx="8596668" cy="5035342"/>
          </a:xfrm>
        </p:spPr>
        <p:txBody>
          <a:bodyPr/>
          <a:lstStyle/>
          <a:p>
            <a:pPr marL="0" indent="0">
              <a:buNone/>
            </a:pPr>
            <a:r>
              <a:rPr lang="en-US" sz="2000" b="1" dirty="0">
                <a:solidFill>
                  <a:srgbClr val="FF0000"/>
                </a:solidFill>
              </a:rPr>
              <a:t>Courtyard by Marriott Springfield </a:t>
            </a:r>
          </a:p>
          <a:p>
            <a:pPr marL="0" indent="0">
              <a:buNone/>
            </a:pPr>
            <a:r>
              <a:rPr lang="en-US" b="1" dirty="0">
                <a:solidFill>
                  <a:srgbClr val="92D050"/>
                </a:solidFill>
              </a:rPr>
              <a:t>Address: 6710 Commerce Street, Springfield, VA 22150</a:t>
            </a:r>
          </a:p>
          <a:p>
            <a:pPr marL="0" indent="0">
              <a:buNone/>
            </a:pPr>
            <a:r>
              <a:rPr lang="en-US" b="1" dirty="0">
                <a:solidFill>
                  <a:srgbClr val="92D050"/>
                </a:solidFill>
              </a:rPr>
              <a:t>Phone: (703) 924-7200</a:t>
            </a:r>
          </a:p>
          <a:p>
            <a:pPr marL="0" indent="0">
              <a:buNone/>
            </a:pPr>
            <a:r>
              <a:rPr lang="en-US" b="1" dirty="0">
                <a:solidFill>
                  <a:srgbClr val="92D050"/>
                </a:solidFill>
              </a:rPr>
              <a:t>Mention : </a:t>
            </a:r>
            <a:r>
              <a:rPr lang="en-US" b="1" dirty="0">
                <a:solidFill>
                  <a:srgbClr val="FF0000"/>
                </a:solidFill>
              </a:rPr>
              <a:t>The 23</a:t>
            </a:r>
            <a:r>
              <a:rPr lang="en-US" b="1" baseline="30000" dirty="0">
                <a:solidFill>
                  <a:srgbClr val="FF0000"/>
                </a:solidFill>
              </a:rPr>
              <a:t>rd</a:t>
            </a:r>
            <a:r>
              <a:rPr lang="en-US" b="1" dirty="0">
                <a:solidFill>
                  <a:srgbClr val="FF0000"/>
                </a:solidFill>
              </a:rPr>
              <a:t> HSCF Festival or Click the link below </a:t>
            </a:r>
          </a:p>
          <a:p>
            <a:pPr marL="0" indent="0">
              <a:buNone/>
            </a:pPr>
            <a:r>
              <a:rPr lang="en-US" b="1" u="sng" dirty="0">
                <a:solidFill>
                  <a:schemeClr val="tx1"/>
                </a:solidFill>
                <a:hlinkClick r:id="rId2"/>
              </a:rPr>
              <a:t>Book your group rate for the 23rd HSCF Group </a:t>
            </a:r>
            <a:endParaRPr lang="en-US" b="1" u="sng" dirty="0">
              <a:solidFill>
                <a:schemeClr val="tx1"/>
              </a:solidFill>
            </a:endParaRPr>
          </a:p>
          <a:p>
            <a:endParaRPr lang="en-US" b="1" u="sng" dirty="0"/>
          </a:p>
          <a:p>
            <a:pPr marL="0" indent="0">
              <a:buNone/>
            </a:pPr>
            <a:r>
              <a:rPr lang="en-US" sz="2000" b="1" dirty="0">
                <a:solidFill>
                  <a:srgbClr val="FF0000"/>
                </a:solidFill>
              </a:rPr>
              <a:t>Residence Inn Springfield Old Keene Mill</a:t>
            </a:r>
          </a:p>
          <a:p>
            <a:pPr marL="0" indent="0">
              <a:buNone/>
            </a:pPr>
            <a:r>
              <a:rPr lang="en-US" sz="2000" b="1" dirty="0">
                <a:solidFill>
                  <a:schemeClr val="accent1"/>
                </a:solidFill>
              </a:rPr>
              <a:t>Address: 6412 </a:t>
            </a:r>
            <a:r>
              <a:rPr lang="en-US" sz="2000" b="1" dirty="0" err="1">
                <a:solidFill>
                  <a:schemeClr val="accent1"/>
                </a:solidFill>
              </a:rPr>
              <a:t>Backlick</a:t>
            </a:r>
            <a:r>
              <a:rPr lang="en-US" sz="2000" b="1" dirty="0">
                <a:solidFill>
                  <a:schemeClr val="accent1"/>
                </a:solidFill>
              </a:rPr>
              <a:t> Road, Springfield, VA 22150</a:t>
            </a:r>
          </a:p>
          <a:p>
            <a:pPr marL="0" indent="0">
              <a:buNone/>
            </a:pPr>
            <a:r>
              <a:rPr lang="en-US" sz="2000" b="1" dirty="0">
                <a:solidFill>
                  <a:schemeClr val="accent1"/>
                </a:solidFill>
              </a:rPr>
              <a:t>Phone: (703) 644-0020</a:t>
            </a:r>
          </a:p>
          <a:p>
            <a:pPr marL="0" indent="0">
              <a:buNone/>
            </a:pPr>
            <a:r>
              <a:rPr lang="en-US" sz="2000" b="1" dirty="0">
                <a:solidFill>
                  <a:schemeClr val="accent1"/>
                </a:solidFill>
              </a:rPr>
              <a:t>Mention : </a:t>
            </a:r>
            <a:r>
              <a:rPr lang="en-US" sz="2000" b="1" dirty="0">
                <a:solidFill>
                  <a:srgbClr val="FF0000"/>
                </a:solidFill>
              </a:rPr>
              <a:t>The 23rd HSCF Festival or Click the link below </a:t>
            </a:r>
          </a:p>
          <a:p>
            <a:pPr marL="0" indent="0">
              <a:buNone/>
            </a:pPr>
            <a:r>
              <a:rPr lang="en-US" b="1" u="sng" dirty="0">
                <a:hlinkClick r:id="rId3"/>
              </a:rPr>
              <a:t>Book your group rate for the 23rd HSCF Festival </a:t>
            </a:r>
            <a:endParaRPr lang="en-US" sz="2000" b="1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202731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3250">
        <p15:prstTrans prst="origami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271</TotalTime>
  <Words>412</Words>
  <Application>Microsoft Office PowerPoint</Application>
  <PresentationFormat>Widescreen</PresentationFormat>
  <Paragraphs>71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Arial</vt:lpstr>
      <vt:lpstr>Goudy Old Style</vt:lpstr>
      <vt:lpstr>Nyala</vt:lpstr>
      <vt:lpstr>Trebuchet MS</vt:lpstr>
      <vt:lpstr>Wingdings 3</vt:lpstr>
      <vt:lpstr>Facet</vt:lpstr>
      <vt:lpstr> Welcome to the 23rd Annual HSCF Festival Washington DC, 2018 </vt:lpstr>
      <vt:lpstr> Tuesday July 3rd , 2018  First in its kind, Great Family Game Day along with Soccer tournament.   </vt:lpstr>
      <vt:lpstr>Wednesday July 4th, 2018</vt:lpstr>
      <vt:lpstr>Thursday July 5th, 2018  Harari Day (ሐረሪ፡አደዋ፡ታሪኽ፡ሞይ።)</vt:lpstr>
      <vt:lpstr>            Friday July 6th,2018  </vt:lpstr>
      <vt:lpstr>Saturday July 7th, 2018 </vt:lpstr>
      <vt:lpstr>Lodging Information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 to the 23rd Annual HSCF Festival</dc:title>
  <dc:creator>Abulkheas Sami M</dc:creator>
  <cp:lastModifiedBy>Abulkheas Sami M</cp:lastModifiedBy>
  <cp:revision>33</cp:revision>
  <dcterms:created xsi:type="dcterms:W3CDTF">2018-03-27T19:26:05Z</dcterms:created>
  <dcterms:modified xsi:type="dcterms:W3CDTF">2018-04-11T13:04:47Z</dcterms:modified>
</cp:coreProperties>
</file>